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116"/>
  </p:notesMasterIdLst>
  <p:sldIdLst>
    <p:sldId id="497" r:id="rId5"/>
    <p:sldId id="569" r:id="rId6"/>
    <p:sldId id="2896" r:id="rId7"/>
    <p:sldId id="2940" r:id="rId8"/>
    <p:sldId id="381" r:id="rId9"/>
    <p:sldId id="382" r:id="rId10"/>
    <p:sldId id="383" r:id="rId11"/>
    <p:sldId id="380" r:id="rId12"/>
    <p:sldId id="389" r:id="rId13"/>
    <p:sldId id="373" r:id="rId14"/>
    <p:sldId id="426" r:id="rId15"/>
    <p:sldId id="375" r:id="rId16"/>
    <p:sldId id="427" r:id="rId17"/>
    <p:sldId id="428" r:id="rId18"/>
    <p:sldId id="429" r:id="rId19"/>
    <p:sldId id="430" r:id="rId20"/>
    <p:sldId id="431" r:id="rId21"/>
    <p:sldId id="432" r:id="rId22"/>
    <p:sldId id="434" r:id="rId23"/>
    <p:sldId id="433" r:id="rId24"/>
    <p:sldId id="2897" r:id="rId25"/>
    <p:sldId id="2941" r:id="rId26"/>
    <p:sldId id="2898" r:id="rId27"/>
    <p:sldId id="2900" r:id="rId28"/>
    <p:sldId id="2899" r:id="rId29"/>
    <p:sldId id="2901" r:id="rId30"/>
    <p:sldId id="2905" r:id="rId31"/>
    <p:sldId id="2902" r:id="rId32"/>
    <p:sldId id="2906" r:id="rId33"/>
    <p:sldId id="2903" r:id="rId34"/>
    <p:sldId id="2907" r:id="rId35"/>
    <p:sldId id="2908" r:id="rId36"/>
    <p:sldId id="2909" r:id="rId37"/>
    <p:sldId id="2913" r:id="rId38"/>
    <p:sldId id="2904" r:id="rId39"/>
    <p:sldId id="2914" r:id="rId40"/>
    <p:sldId id="2915" r:id="rId41"/>
    <p:sldId id="2916" r:id="rId42"/>
    <p:sldId id="2919" r:id="rId43"/>
    <p:sldId id="2918" r:id="rId44"/>
    <p:sldId id="2920" r:id="rId45"/>
    <p:sldId id="2943" r:id="rId46"/>
    <p:sldId id="2942" r:id="rId47"/>
    <p:sldId id="2910" r:id="rId48"/>
    <p:sldId id="2911" r:id="rId49"/>
    <p:sldId id="2912" r:id="rId50"/>
    <p:sldId id="2925" r:id="rId51"/>
    <p:sldId id="676" r:id="rId52"/>
    <p:sldId id="677" r:id="rId53"/>
    <p:sldId id="678" r:id="rId54"/>
    <p:sldId id="679" r:id="rId55"/>
    <p:sldId id="2926" r:id="rId56"/>
    <p:sldId id="587" r:id="rId57"/>
    <p:sldId id="500" r:id="rId58"/>
    <p:sldId id="588" r:id="rId59"/>
    <p:sldId id="589" r:id="rId60"/>
    <p:sldId id="590" r:id="rId61"/>
    <p:sldId id="592" r:id="rId62"/>
    <p:sldId id="593" r:id="rId63"/>
    <p:sldId id="681" r:id="rId64"/>
    <p:sldId id="683" r:id="rId65"/>
    <p:sldId id="2877" r:id="rId66"/>
    <p:sldId id="2889" r:id="rId67"/>
    <p:sldId id="2879" r:id="rId68"/>
    <p:sldId id="2882" r:id="rId69"/>
    <p:sldId id="2927" r:id="rId70"/>
    <p:sldId id="501" r:id="rId71"/>
    <p:sldId id="2928" r:id="rId72"/>
    <p:sldId id="2922" r:id="rId73"/>
    <p:sldId id="2923" r:id="rId74"/>
    <p:sldId id="2924" r:id="rId75"/>
    <p:sldId id="591" r:id="rId76"/>
    <p:sldId id="612" r:id="rId77"/>
    <p:sldId id="507" r:id="rId78"/>
    <p:sldId id="2944" r:id="rId79"/>
    <p:sldId id="2921" r:id="rId80"/>
    <p:sldId id="2937" r:id="rId81"/>
    <p:sldId id="2929" r:id="rId82"/>
    <p:sldId id="524" r:id="rId83"/>
    <p:sldId id="2854" r:id="rId84"/>
    <p:sldId id="533" r:id="rId85"/>
    <p:sldId id="534" r:id="rId86"/>
    <p:sldId id="535" r:id="rId87"/>
    <p:sldId id="536" r:id="rId88"/>
    <p:sldId id="537" r:id="rId89"/>
    <p:sldId id="538" r:id="rId90"/>
    <p:sldId id="539" r:id="rId91"/>
    <p:sldId id="2938" r:id="rId92"/>
    <p:sldId id="618" r:id="rId93"/>
    <p:sldId id="548" r:id="rId94"/>
    <p:sldId id="661" r:id="rId95"/>
    <p:sldId id="531" r:id="rId96"/>
    <p:sldId id="532" r:id="rId97"/>
    <p:sldId id="546" r:id="rId98"/>
    <p:sldId id="2946" r:id="rId99"/>
    <p:sldId id="582" r:id="rId100"/>
    <p:sldId id="2947" r:id="rId101"/>
    <p:sldId id="2948" r:id="rId102"/>
    <p:sldId id="2930" r:id="rId103"/>
    <p:sldId id="2933" r:id="rId104"/>
    <p:sldId id="670" r:id="rId105"/>
    <p:sldId id="2934" r:id="rId106"/>
    <p:sldId id="508" r:id="rId107"/>
    <p:sldId id="2932" r:id="rId108"/>
    <p:sldId id="2936" r:id="rId109"/>
    <p:sldId id="2935" r:id="rId110"/>
    <p:sldId id="2945" r:id="rId111"/>
    <p:sldId id="372" r:id="rId112"/>
    <p:sldId id="2931" r:id="rId113"/>
    <p:sldId id="2939" r:id="rId114"/>
    <p:sldId id="2949" r:id="rId115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117"/>
      <p:bold r:id="rId118"/>
      <p:italic r:id="rId119"/>
      <p:boldItalic r:id="rId120"/>
    </p:embeddedFont>
    <p:embeddedFont>
      <p:font typeface="Lucida Console" panose="020B0609040504020204" pitchFamily="49" charset="0"/>
      <p:regular r:id="rId121"/>
    </p:embeddedFont>
    <p:embeddedFont>
      <p:font typeface="Trebuchet MS Bold" panose="020B0703020202020204" pitchFamily="34" charset="0"/>
      <p:bold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97" d="100"/>
          <a:sy n="97" d="100"/>
        </p:scale>
        <p:origin x="82" y="178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customschemas.google.com/relationships/presentationmetadata" Target="meta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font" Target="fonts/font2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notesMaster" Target="notesMasters/notesMaster1.xml"/><Relationship Id="rId124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font" Target="fonts/font3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4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2" descr="Image result for logo fontys">
            <a:extLst>
              <a:ext uri="{FF2B5EF4-FFF2-40B4-BE49-F238E27FC236}">
                <a16:creationId xmlns:a16="http://schemas.microsoft.com/office/drawing/2014/main" id="{629FA551-F4CE-4177-B661-098B7C4C78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8466343" y="378165"/>
            <a:ext cx="606710" cy="3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18" Type="http://schemas.openxmlformats.org/officeDocument/2006/relationships/image" Target="../media/image79.jpe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114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Introducing Apache Kafka - 15 april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Fontys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Hogeschool – woensdag </a:t>
            </a:r>
            <a:r>
              <a:rPr lang="nl-NL" sz="1350" b="1" kern="1200" dirty="0">
                <a:ea typeface="+mn-ea"/>
                <a:cs typeface="+mn-cs"/>
              </a:rPr>
              <a:t>1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logo fontys">
            <a:extLst>
              <a:ext uri="{FF2B5EF4-FFF2-40B4-BE49-F238E27FC236}">
                <a16:creationId xmlns:a16="http://schemas.microsoft.com/office/drawing/2014/main" id="{8396E6ED-DFBC-40F3-AF98-22BFBE3CF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207" y="1643272"/>
            <a:ext cx="5083490" cy="20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15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1073958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91694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040332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065000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2886820" y="4081018"/>
            <a:ext cx="1535156" cy="733470"/>
          </a:xfrm>
          <a:prstGeom prst="wedgeRectCallout">
            <a:avLst>
              <a:gd name="adj1" fmla="val -40160"/>
              <a:gd name="adj2" fmla="val -1448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496399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93721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93721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065000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960700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886820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017771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768402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370035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3269696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956364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5331667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608334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524917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454610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762280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803162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7079950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64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8C205F6-6CC5-434A-9707-96CF0FB82051}"/>
              </a:ext>
            </a:extLst>
          </p:cNvPr>
          <p:cNvSpPr/>
          <p:nvPr/>
        </p:nvSpPr>
        <p:spPr>
          <a:xfrm>
            <a:off x="115569" y="3173400"/>
            <a:ext cx="1006901" cy="376969"/>
          </a:xfrm>
          <a:prstGeom prst="wedgeRectCallout">
            <a:avLst>
              <a:gd name="adj1" fmla="val 76992"/>
              <a:gd name="adj2" fmla="val 35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Generate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as </a:t>
            </a:r>
            <a:r>
              <a:rPr lang="nl-NL" sz="1050" dirty="0" err="1"/>
              <a:t>local</a:t>
            </a:r>
            <a:r>
              <a:rPr lang="nl-NL" sz="1050" dirty="0"/>
              <a:t> file</a:t>
            </a:r>
            <a:endParaRPr lang="en-NL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996618" y="3052702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C139AD-FBFC-49FB-820B-C7C99D5431BB}"/>
              </a:ext>
            </a:extLst>
          </p:cNvPr>
          <p:cNvSpPr/>
          <p:nvPr/>
        </p:nvSpPr>
        <p:spPr>
          <a:xfrm>
            <a:off x="968723" y="4156223"/>
            <a:ext cx="1874519" cy="504267"/>
          </a:xfrm>
          <a:prstGeom prst="wedgeRectCallout">
            <a:avLst>
              <a:gd name="adj1" fmla="val 55285"/>
              <a:gd name="adj2" fmla="val -16738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correlate</a:t>
            </a:r>
            <a:r>
              <a:rPr lang="nl-NL" sz="1050" dirty="0"/>
              <a:t> </a:t>
            </a:r>
            <a:r>
              <a:rPr lang="nl-NL" sz="1050" dirty="0" err="1"/>
              <a:t>answer</a:t>
            </a:r>
            <a:r>
              <a:rPr lang="nl-NL" sz="1050" dirty="0"/>
              <a:t> </a:t>
            </a:r>
            <a:r>
              <a:rPr lang="nl-NL" sz="1050" dirty="0" err="1"/>
              <a:t>from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– continue processing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endParaRPr lang="en-NL" sz="10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351613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C1F3A99-73D5-4C6F-9029-A158DD5EAC44}"/>
              </a:ext>
            </a:extLst>
          </p:cNvPr>
          <p:cNvSpPr/>
          <p:nvPr/>
        </p:nvSpPr>
        <p:spPr>
          <a:xfrm>
            <a:off x="878163" y="3548375"/>
            <a:ext cx="312499" cy="2919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7A4BB3D-A70A-476A-920F-1ADBB09E7034}"/>
              </a:ext>
            </a:extLst>
          </p:cNvPr>
          <p:cNvSpPr/>
          <p:nvPr/>
        </p:nvSpPr>
        <p:spPr>
          <a:xfrm>
            <a:off x="577795" y="3617138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79DD361D-F8EF-4853-B396-2E1083209455}"/>
              </a:ext>
            </a:extLst>
          </p:cNvPr>
          <p:cNvSpPr/>
          <p:nvPr/>
        </p:nvSpPr>
        <p:spPr>
          <a:xfrm>
            <a:off x="479171" y="3697339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: Folded Corner 50">
            <a:extLst>
              <a:ext uri="{FF2B5EF4-FFF2-40B4-BE49-F238E27FC236}">
                <a16:creationId xmlns:a16="http://schemas.microsoft.com/office/drawing/2014/main" id="{69A73BE2-0BA6-4BA1-AF5D-85C0FAAE8D8B}"/>
              </a:ext>
            </a:extLst>
          </p:cNvPr>
          <p:cNvSpPr/>
          <p:nvPr/>
        </p:nvSpPr>
        <p:spPr>
          <a:xfrm>
            <a:off x="380547" y="3777540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 animBg="1"/>
      <p:bldP spid="15" grpId="0" animBg="1"/>
      <p:bldP spid="18" grpId="0" animBg="1"/>
      <p:bldP spid="31" grpId="0" animBg="1"/>
      <p:bldP spid="29" grpId="0" animBg="1"/>
      <p:bldP spid="32" grpId="0" animBg="1"/>
      <p:bldP spid="36" grpId="0" animBg="1"/>
      <p:bldP spid="39" grpId="0" animBg="1"/>
      <p:bldP spid="47" grpId="0" animBg="1"/>
      <p:bldP spid="4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 | Conclusion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B2228-6C13-47AB-AD88-F59DF36DC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6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3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8447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7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Eneco – </a:t>
            </a:r>
            <a:r>
              <a:rPr lang="nl-NL" dirty="0" err="1"/>
              <a:t>Utility</a:t>
            </a:r>
            <a:r>
              <a:rPr lang="nl-NL" dirty="0"/>
              <a:t> company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E275-065B-4952-8C7B-F2C46292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49" y="213825"/>
            <a:ext cx="3003243" cy="20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[fine </a:t>
            </a:r>
            <a:r>
              <a:rPr lang="nl-NL" dirty="0" err="1"/>
              <a:t>grained</a:t>
            </a:r>
            <a:r>
              <a:rPr lang="nl-NL" dirty="0"/>
              <a:t>]</a:t>
            </a:r>
            <a:br>
              <a:rPr lang="nl-NL" dirty="0"/>
            </a:br>
            <a:r>
              <a:rPr lang="nl-NL" dirty="0"/>
              <a:t>change events </a:t>
            </a:r>
            <a:r>
              <a:rPr lang="nl-NL" dirty="0" err="1"/>
              <a:t>from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386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Rabbit</a:t>
            </a:r>
            <a:r>
              <a:rPr lang="nl-NL" dirty="0"/>
              <a:t> MQ, AWS SQS, JMS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4AA99-5A6A-4216-891D-AFF7FA9E3ECF}"/>
              </a:ext>
            </a:extLst>
          </p:cNvPr>
          <p:cNvSpPr txBox="1"/>
          <p:nvPr/>
        </p:nvSpPr>
        <p:spPr>
          <a:xfrm>
            <a:off x="7027842" y="1637071"/>
            <a:ext cx="1186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/>
              <a:t>CQRS</a:t>
            </a:r>
            <a:endParaRPr lang="en-NL" sz="3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CD9DE-D927-49AD-98C8-F63409912D5C}"/>
              </a:ext>
            </a:extLst>
          </p:cNvPr>
          <p:cNvSpPr txBox="1"/>
          <p:nvPr/>
        </p:nvSpPr>
        <p:spPr>
          <a:xfrm>
            <a:off x="7027842" y="3515032"/>
            <a:ext cx="775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SPo</a:t>
            </a:r>
            <a:endParaRPr lang="en-NL" sz="3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52B3-9919-4BBF-A57E-D8C28E32DD30}"/>
              </a:ext>
            </a:extLst>
          </p:cNvPr>
          <p:cNvSpPr txBox="1"/>
          <p:nvPr/>
        </p:nvSpPr>
        <p:spPr>
          <a:xfrm>
            <a:off x="7899003" y="3268810"/>
            <a:ext cx="8143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T</a:t>
            </a:r>
            <a:r>
              <a:rPr lang="nl-NL" sz="1800" dirty="0" err="1"/>
              <a:t>ruth</a:t>
            </a:r>
            <a:endParaRPr lang="nl-NL" sz="3200" dirty="0"/>
          </a:p>
          <a:p>
            <a:r>
              <a:rPr lang="nl-NL" sz="3200" dirty="0"/>
              <a:t>F</a:t>
            </a:r>
            <a:r>
              <a:rPr lang="nl-NL" sz="1800" dirty="0"/>
              <a:t>ailure</a:t>
            </a:r>
            <a:endParaRPr lang="en-NL" sz="3200" dirty="0" err="1"/>
          </a:p>
        </p:txBody>
      </p:sp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In Time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of Failure</a:t>
            </a:r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 err="1"/>
              <a:t>Ahead</a:t>
            </a:r>
            <a:r>
              <a:rPr lang="nl-NL" dirty="0"/>
              <a:t> Of Time (CQRS)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nl-NL" dirty="0"/>
          </a:p>
          <a:p>
            <a:pPr lvl="2"/>
            <a:r>
              <a:rPr lang="nl-NL" dirty="0"/>
              <a:t>Data is ready </a:t>
            </a:r>
            <a:r>
              <a:rPr lang="nl-NL" dirty="0" err="1"/>
              <a:t>to</a:t>
            </a:r>
            <a:r>
              <a:rPr lang="nl-NL" dirty="0"/>
              <a:t> go (easy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tailor</a:t>
            </a:r>
            <a:r>
              <a:rPr lang="nl-NL" dirty="0"/>
              <a:t> made for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D36-650E-45FD-959F-50802A4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DFE-B18D-4E68-8151-E98CD6D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0BB4-BA79-43A2-B281-DEED11E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20" y="288000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31C82-78F2-440B-AEA6-BA29159DD1BF}"/>
              </a:ext>
            </a:extLst>
          </p:cNvPr>
          <p:cNvSpPr txBox="1"/>
          <p:nvPr/>
        </p:nvSpPr>
        <p:spPr>
          <a:xfrm>
            <a:off x="1340785" y="4509294"/>
            <a:ext cx="6745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CQRS: A small step for </a:t>
            </a:r>
            <a:r>
              <a:rPr lang="nl-NL" sz="1800" dirty="0" err="1"/>
              <a:t>mankind</a:t>
            </a:r>
            <a:r>
              <a:rPr lang="nl-NL" sz="1800" dirty="0"/>
              <a:t> but a </a:t>
            </a:r>
            <a:r>
              <a:rPr lang="nl-NL" sz="1800" dirty="0" err="1"/>
              <a:t>giant</a:t>
            </a:r>
            <a:r>
              <a:rPr lang="nl-NL" sz="1800" dirty="0"/>
              <a:t> </a:t>
            </a:r>
            <a:r>
              <a:rPr lang="nl-NL" sz="1800" dirty="0" err="1"/>
              <a:t>leap</a:t>
            </a:r>
            <a:r>
              <a:rPr lang="nl-NL" sz="1800" dirty="0"/>
              <a:t> for [IT] </a:t>
            </a:r>
            <a:r>
              <a:rPr lang="nl-NL" sz="1800" dirty="0" err="1"/>
              <a:t>architects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6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Shades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Data – Streaming, CQRS, Event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Eneco Case – The Event Streaming Platform</a:t>
            </a:r>
          </a:p>
          <a:p>
            <a:r>
              <a:rPr lang="nl-NL" b="1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41917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– DIY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3E3-E7AC-4564-BACD-D6BE884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47" y="3567615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0219" y="3034800"/>
            <a:ext cx="1002028" cy="5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816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Schema </a:t>
            </a:r>
            <a:r>
              <a:rPr lang="nl-NL" dirty="0" err="1"/>
              <a:t>Registry</a:t>
            </a:r>
            <a:r>
              <a:rPr lang="nl-NL" dirty="0"/>
              <a:t>, 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3906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949F5A-2358-4062-900E-9F5E291A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86" y="1781175"/>
            <a:ext cx="28860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1E28-2044-4B25-91D8-56291DCE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Workflow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9CB7-8124-490C-AD19-08056BC6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contributions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microservice – </a:t>
            </a:r>
            <a:r>
              <a:rPr lang="nl-NL" dirty="0" err="1"/>
              <a:t>executing</a:t>
            </a:r>
            <a:r>
              <a:rPr lang="nl-NL" dirty="0"/>
              <a:t> a workflow in </a:t>
            </a:r>
            <a:r>
              <a:rPr lang="nl-NL" dirty="0" err="1"/>
              <a:t>some</a:t>
            </a:r>
            <a:r>
              <a:rPr lang="nl-NL" dirty="0"/>
              <a:t> form of </a:t>
            </a:r>
            <a:r>
              <a:rPr lang="nl-NL" dirty="0" err="1"/>
              <a:t>collaboration</a:t>
            </a:r>
            <a:endParaRPr lang="nl-NL" dirty="0"/>
          </a:p>
          <a:p>
            <a:r>
              <a:rPr lang="nl-NL" dirty="0"/>
              <a:t>These microservices 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unaware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  <a:p>
            <a:pPr lvl="1"/>
            <a:r>
              <a:rPr lang="nl-NL" dirty="0" err="1"/>
              <a:t>potentially</a:t>
            </a:r>
            <a:r>
              <a:rPr lang="nl-NL" dirty="0"/>
              <a:t> run multiple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unavailable</a:t>
            </a:r>
            <a:endParaRPr lang="nl-NL" dirty="0"/>
          </a:p>
          <a:p>
            <a:pPr lvl="1"/>
            <a:r>
              <a:rPr lang="nl-NL" dirty="0"/>
              <a:t>have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transaction management</a:t>
            </a:r>
          </a:p>
          <a:p>
            <a:pPr lvl="1"/>
            <a:r>
              <a:rPr lang="nl-NL" dirty="0" err="1"/>
              <a:t>execute</a:t>
            </a:r>
            <a:r>
              <a:rPr lang="nl-NL" dirty="0"/>
              <a:t> in a </a:t>
            </a:r>
            <a:r>
              <a:rPr lang="nl-NL" dirty="0" err="1"/>
              <a:t>stateless</a:t>
            </a:r>
            <a:r>
              <a:rPr lang="nl-NL" dirty="0"/>
              <a:t> fashion (no </a:t>
            </a:r>
            <a:r>
              <a:rPr lang="nl-NL" dirty="0" err="1"/>
              <a:t>session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450F4-B077-4F10-A1CB-08F435C9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Image result for workflow">
            <a:extLst>
              <a:ext uri="{FF2B5EF4-FFF2-40B4-BE49-F238E27FC236}">
                <a16:creationId xmlns:a16="http://schemas.microsoft.com/office/drawing/2014/main" id="{A4651168-6D85-4AF8-B328-F4976320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05" y="2286666"/>
            <a:ext cx="3444845" cy="24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524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croservices choreography">
            <a:extLst>
              <a:ext uri="{FF2B5EF4-FFF2-40B4-BE49-F238E27FC236}">
                <a16:creationId xmlns:a16="http://schemas.microsoft.com/office/drawing/2014/main" id="{67607DB3-C7AB-4B5D-8F03-D0637B26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0" y="1833275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4FEFE-DC14-49C9-9454-18D25839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Approaches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BFB-E44A-450B-8050-00834872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endParaRPr lang="nl-NL" dirty="0"/>
          </a:p>
          <a:p>
            <a:r>
              <a:rPr lang="nl-NL" dirty="0" err="1"/>
              <a:t>Choreography</a:t>
            </a:r>
            <a:endParaRPr lang="nl-NL" dirty="0"/>
          </a:p>
          <a:p>
            <a:r>
              <a:rPr lang="nl-NL" dirty="0" err="1"/>
              <a:t>Hybrid</a:t>
            </a:r>
            <a:endParaRPr lang="nl-NL" dirty="0"/>
          </a:p>
          <a:p>
            <a:pPr lvl="1"/>
            <a:r>
              <a:rPr lang="nl-NL" dirty="0" err="1"/>
              <a:t>Coordinated</a:t>
            </a:r>
            <a:r>
              <a:rPr lang="nl-NL" dirty="0"/>
              <a:t> | </a:t>
            </a:r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Mixing</a:t>
            </a:r>
            <a:r>
              <a:rPr lang="nl-NL" dirty="0"/>
              <a:t> </a:t>
            </a:r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A2A8-7149-44DF-AB14-25F7697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Cloud- and Container-Based Approach to Microservices-Powered Workflows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6A345-0638-452C-97E4-E6E596D1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3567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nagit_PPT4CC4">
            <a:extLst>
              <a:ext uri="{FF2B5EF4-FFF2-40B4-BE49-F238E27FC236}">
                <a16:creationId xmlns:a16="http://schemas.microsoft.com/office/drawing/2014/main" id="{013E1452-6896-4D67-8345-5E49D588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82" y="4222146"/>
            <a:ext cx="1263577" cy="366125"/>
          </a:xfrm>
          <a:prstGeom prst="rect">
            <a:avLst/>
          </a:prstGeom>
        </p:spPr>
      </p:pic>
      <p:pic>
        <p:nvPicPr>
          <p:cNvPr id="7" name="Snagit_PPT40BD">
            <a:extLst>
              <a:ext uri="{FF2B5EF4-FFF2-40B4-BE49-F238E27FC236}">
                <a16:creationId xmlns:a16="http://schemas.microsoft.com/office/drawing/2014/main" id="{74B92AFB-FF47-45B0-AD21-9D0C4CEE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3833932"/>
            <a:ext cx="1220035" cy="227464"/>
          </a:xfrm>
          <a:prstGeom prst="rect">
            <a:avLst/>
          </a:prstGeom>
        </p:spPr>
      </p:pic>
      <p:pic>
        <p:nvPicPr>
          <p:cNvPr id="9" name="Snagit_PPT57D1">
            <a:extLst>
              <a:ext uri="{FF2B5EF4-FFF2-40B4-BE49-F238E27FC236}">
                <a16:creationId xmlns:a16="http://schemas.microsoft.com/office/drawing/2014/main" id="{C30B8F99-09A6-4F21-9CB3-23D7E51D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4083664"/>
            <a:ext cx="1170690" cy="52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F3EB-3494-4B93-A239-7B927421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Collaboration</a:t>
            </a:r>
            <a:r>
              <a:rPr lang="nl-NL" dirty="0"/>
              <a:t> on Microservice </a:t>
            </a:r>
            <a:r>
              <a:rPr lang="nl-NL" dirty="0" err="1"/>
              <a:t>Terms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688C-901C-4EA1-BC4D-BCD3DB98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784383" cy="3780000"/>
          </a:xfrm>
        </p:spPr>
        <p:txBody>
          <a:bodyPr/>
          <a:lstStyle/>
          <a:p>
            <a:r>
              <a:rPr lang="nl-NL" dirty="0" err="1"/>
              <a:t>Leverage</a:t>
            </a:r>
            <a:r>
              <a:rPr lang="nl-NL" dirty="0"/>
              <a:t> Events</a:t>
            </a:r>
          </a:p>
          <a:p>
            <a:pPr lvl="1"/>
            <a:r>
              <a:rPr lang="nl-NL" dirty="0"/>
              <a:t>For triggering a microservice </a:t>
            </a:r>
            <a:r>
              <a:rPr lang="nl-NL" dirty="0" err="1"/>
              <a:t>into</a:t>
            </a:r>
            <a:r>
              <a:rPr lang="nl-NL" dirty="0"/>
              <a:t> action </a:t>
            </a:r>
            <a:br>
              <a:rPr lang="nl-NL" dirty="0"/>
            </a:br>
            <a:r>
              <a:rPr lang="nl-NL" dirty="0"/>
              <a:t>as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execution</a:t>
            </a:r>
            <a:r>
              <a:rPr lang="nl-NL" dirty="0"/>
              <a:t> of a workflow </a:t>
            </a:r>
            <a:r>
              <a:rPr lang="nl-NL" dirty="0" err="1"/>
              <a:t>instance</a:t>
            </a:r>
            <a:endParaRPr lang="nl-NL" dirty="0"/>
          </a:p>
          <a:p>
            <a:pPr lvl="1"/>
            <a:r>
              <a:rPr lang="nl-NL" dirty="0"/>
              <a:t>For </a:t>
            </a:r>
            <a:r>
              <a:rPr lang="nl-NL" dirty="0" err="1"/>
              <a:t>signalling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completion</a:t>
            </a:r>
            <a:r>
              <a:rPr lang="nl-NL" dirty="0"/>
              <a:t> of a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microservice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decoupled</a:t>
            </a:r>
            <a:r>
              <a:rPr lang="nl-NL" dirty="0"/>
              <a:t> (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distanced</a:t>
            </a:r>
            <a:r>
              <a:rPr lang="nl-NL" dirty="0"/>
              <a:t>)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</a:p>
          <a:p>
            <a:r>
              <a:rPr lang="nl-NL" dirty="0"/>
              <a:t>Have a </a:t>
            </a:r>
            <a:r>
              <a:rPr lang="nl-NL" dirty="0" err="1"/>
              <a:t>central</a:t>
            </a:r>
            <a:r>
              <a:rPr lang="nl-NL" dirty="0"/>
              <a:t> store for managing </a:t>
            </a:r>
            <a:r>
              <a:rPr lang="nl-NL" dirty="0" err="1"/>
              <a:t>the</a:t>
            </a:r>
            <a:r>
              <a:rPr lang="nl-NL" dirty="0"/>
              <a:t> state of </a:t>
            </a:r>
            <a:r>
              <a:rPr lang="nl-NL" dirty="0" err="1"/>
              <a:t>the</a:t>
            </a:r>
            <a:r>
              <a:rPr lang="nl-NL" dirty="0"/>
              <a:t> workflow </a:t>
            </a:r>
            <a:r>
              <a:rPr lang="nl-NL" dirty="0" err="1"/>
              <a:t>instance</a:t>
            </a:r>
            <a:br>
              <a:rPr lang="nl-NL" dirty="0"/>
            </a:br>
            <a:endParaRPr lang="nl-NL" dirty="0"/>
          </a:p>
          <a:p>
            <a:r>
              <a:rPr lang="nl-NL" dirty="0"/>
              <a:t>Design for </a:t>
            </a:r>
          </a:p>
          <a:p>
            <a:pPr lvl="1"/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 (multiple </a:t>
            </a:r>
            <a:r>
              <a:rPr lang="nl-NL" dirty="0" err="1"/>
              <a:t>instances</a:t>
            </a:r>
            <a:r>
              <a:rPr lang="nl-NL" dirty="0"/>
              <a:t> of microservices)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session</a:t>
            </a:r>
            <a:r>
              <a:rPr lang="nl-NL" dirty="0"/>
              <a:t> (full </a:t>
            </a:r>
            <a:r>
              <a:rPr lang="nl-NL" dirty="0" err="1"/>
              <a:t>and</a:t>
            </a:r>
            <a:r>
              <a:rPr lang="nl-NL" dirty="0"/>
              <a:t> instant </a:t>
            </a:r>
            <a:r>
              <a:rPr lang="nl-NL" dirty="0" err="1"/>
              <a:t>amnesia</a:t>
            </a:r>
            <a:r>
              <a:rPr lang="nl-NL" dirty="0"/>
              <a:t> in microservices)</a:t>
            </a:r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premises</a:t>
            </a:r>
            <a:r>
              <a:rPr lang="nl-NL" dirty="0"/>
              <a:t> (</a:t>
            </a:r>
            <a:r>
              <a:rPr lang="nl-NL" dirty="0" err="1"/>
              <a:t>cloud</a:t>
            </a:r>
            <a:r>
              <a:rPr lang="nl-NL" dirty="0"/>
              <a:t>, </a:t>
            </a:r>
            <a:r>
              <a:rPr lang="nl-NL" dirty="0" err="1"/>
              <a:t>geograhic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long running, high </a:t>
            </a:r>
            <a:r>
              <a:rPr lang="nl-NL" dirty="0" err="1"/>
              <a:t>peaking</a:t>
            </a:r>
            <a:r>
              <a:rPr lang="nl-NL" dirty="0"/>
              <a:t> traffic</a:t>
            </a:r>
            <a:br>
              <a:rPr lang="nl-NL" dirty="0"/>
            </a:br>
            <a:endParaRPr lang="nl-NL" dirty="0"/>
          </a:p>
          <a:p>
            <a:r>
              <a:rPr lang="nl-NL" dirty="0"/>
              <a:t>Take a look at </a:t>
            </a:r>
            <a:r>
              <a:rPr lang="nl-NL" dirty="0" err="1"/>
              <a:t>Zeebe</a:t>
            </a:r>
            <a:r>
              <a:rPr lang="nl-NL" dirty="0"/>
              <a:t>, Conductor, </a:t>
            </a:r>
            <a:r>
              <a:rPr lang="nl-NL" dirty="0" err="1"/>
              <a:t>Camunda</a:t>
            </a:r>
            <a:r>
              <a:rPr lang="nl-NL" dirty="0"/>
              <a:t>, Cadence, AWS Step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3E6BD-B744-42A5-8816-9EB0B1E3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Image result for camunda">
            <a:extLst>
              <a:ext uri="{FF2B5EF4-FFF2-40B4-BE49-F238E27FC236}">
                <a16:creationId xmlns:a16="http://schemas.microsoft.com/office/drawing/2014/main" id="{58577B95-0C5A-431A-9B4D-D3C63B1C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45" b="32667"/>
          <a:stretch/>
        </p:blipFill>
        <p:spPr bwMode="auto">
          <a:xfrm>
            <a:off x="7692194" y="4653975"/>
            <a:ext cx="1170690" cy="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nagit_PPT3235">
            <a:extLst>
              <a:ext uri="{FF2B5EF4-FFF2-40B4-BE49-F238E27FC236}">
                <a16:creationId xmlns:a16="http://schemas.microsoft.com/office/drawing/2014/main" id="{03235448-8F58-4AFB-B73C-D8CBD493B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32" y="3916876"/>
            <a:ext cx="813527" cy="2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64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7EF0D9B-B44A-4150-9237-52A308E0A2D8}"/>
              </a:ext>
            </a:extLst>
          </p:cNvPr>
          <p:cNvSpPr/>
          <p:nvPr/>
        </p:nvSpPr>
        <p:spPr>
          <a:xfrm>
            <a:off x="1205948" y="187824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524D9F3-B2F6-40D5-A852-FC092C32683D}"/>
              </a:ext>
            </a:extLst>
          </p:cNvPr>
          <p:cNvSpPr/>
          <p:nvPr/>
        </p:nvSpPr>
        <p:spPr>
          <a:xfrm>
            <a:off x="1385490" y="2105988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565032" y="2333729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7281286" y="2129730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B</a:t>
            </a:r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4120112" y="1509712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40" y="2629443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</p:cNvCxnSpPr>
          <p:nvPr/>
        </p:nvCxnSpPr>
        <p:spPr>
          <a:xfrm flipV="1">
            <a:off x="3333197" y="2556452"/>
            <a:ext cx="994082" cy="3541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803593" y="2434133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498558" y="2556450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6379563" y="2244810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4327279" y="2478990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4327279" y="3121387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498558" y="2795314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6394258" y="2941459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451329" y="2606831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7036226" y="230222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3119889" y="24624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956896" y="28361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2101054" y="309994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B767D465-9F16-4B37-B83D-D706805FF73E}"/>
              </a:ext>
            </a:extLst>
          </p:cNvPr>
          <p:cNvSpPr/>
          <p:nvPr/>
        </p:nvSpPr>
        <p:spPr>
          <a:xfrm>
            <a:off x="2299460" y="956999"/>
            <a:ext cx="2130657" cy="733470"/>
          </a:xfrm>
          <a:prstGeom prst="wedgeRectCallout">
            <a:avLst>
              <a:gd name="adj1" fmla="val 7256"/>
              <a:gd name="adj2" fmla="val 1744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</a:t>
            </a:r>
            <a:r>
              <a:rPr lang="nl-NL" sz="1050" dirty="0" err="1"/>
              <a:t>asynchronous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a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</a:t>
            </a:r>
            <a:endParaRPr lang="en-NL" sz="1050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2885323-9191-40E2-A949-803B2F574874}"/>
              </a:ext>
            </a:extLst>
          </p:cNvPr>
          <p:cNvSpPr/>
          <p:nvPr/>
        </p:nvSpPr>
        <p:spPr>
          <a:xfrm>
            <a:off x="961703" y="3759285"/>
            <a:ext cx="1303897" cy="312971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C5FC86-5FE9-49BA-9FF1-ACED2B8EB5A3}"/>
              </a:ext>
            </a:extLst>
          </p:cNvPr>
          <p:cNvCxnSpPr>
            <a:cxnSpLocks/>
            <a:stCxn id="5" idx="2"/>
            <a:endCxn id="53" idx="1"/>
          </p:cNvCxnSpPr>
          <p:nvPr/>
        </p:nvCxnSpPr>
        <p:spPr>
          <a:xfrm rot="5400000">
            <a:off x="1817462" y="3131604"/>
            <a:ext cx="423871" cy="83149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60A8F9-E7A4-4FB0-BCE8-D98AB3026DC5}"/>
              </a:ext>
            </a:extLst>
          </p:cNvPr>
          <p:cNvSpPr/>
          <p:nvPr/>
        </p:nvSpPr>
        <p:spPr>
          <a:xfrm>
            <a:off x="741261" y="1871803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2417975" y="2614253"/>
            <a:ext cx="1909304" cy="58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803593" y="2844801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174627" y="25477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E2908-1157-45ED-A691-37E2DEB0486D}"/>
              </a:ext>
            </a:extLst>
          </p:cNvPr>
          <p:cNvSpPr/>
          <p:nvPr/>
        </p:nvSpPr>
        <p:spPr>
          <a:xfrm>
            <a:off x="1072062" y="2863171"/>
            <a:ext cx="204952" cy="930935"/>
          </a:xfrm>
          <a:custGeom>
            <a:avLst/>
            <a:gdLst>
              <a:gd name="connsiteX0" fmla="*/ 204952 w 204952"/>
              <a:gd name="connsiteY0" fmla="*/ 0 h 930935"/>
              <a:gd name="connsiteX1" fmla="*/ 126124 w 204952"/>
              <a:gd name="connsiteY1" fmla="*/ 930165 h 930935"/>
              <a:gd name="connsiteX2" fmla="*/ 0 w 204952"/>
              <a:gd name="connsiteY2" fmla="*/ 126124 h 93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2" h="930935">
                <a:moveTo>
                  <a:pt x="204952" y="0"/>
                </a:moveTo>
                <a:cubicBezTo>
                  <a:pt x="182617" y="454572"/>
                  <a:pt x="160283" y="909144"/>
                  <a:pt x="126124" y="930165"/>
                </a:cubicBezTo>
                <a:cubicBezTo>
                  <a:pt x="91965" y="951186"/>
                  <a:pt x="45982" y="538655"/>
                  <a:pt x="0" y="126124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04FE2A-8237-4C53-AF08-562E1BFBC56E}"/>
              </a:ext>
            </a:extLst>
          </p:cNvPr>
          <p:cNvSpPr/>
          <p:nvPr/>
        </p:nvSpPr>
        <p:spPr>
          <a:xfrm>
            <a:off x="1174538" y="261425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4E2A88-78B5-4BD1-81F5-100A6B96948F}"/>
              </a:ext>
            </a:extLst>
          </p:cNvPr>
          <p:cNvSpPr/>
          <p:nvPr/>
        </p:nvSpPr>
        <p:spPr>
          <a:xfrm>
            <a:off x="6288249" y="3582591"/>
            <a:ext cx="2130657" cy="884007"/>
          </a:xfrm>
          <a:prstGeom prst="wedgeRectCallout">
            <a:avLst>
              <a:gd name="adj1" fmla="val -25671"/>
              <a:gd name="adj2" fmla="val -1103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response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same</a:t>
            </a:r>
            <a:r>
              <a:rPr lang="nl-NL" sz="1050" dirty="0"/>
              <a:t>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 as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</a:t>
            </a:r>
            <a:r>
              <a:rPr lang="nl-NL" sz="1050" dirty="0" err="1"/>
              <a:t>contained</a:t>
            </a:r>
            <a:endParaRPr lang="en-NL" sz="105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0A3EA95F-3314-4C6E-AD99-B9D670EE555C}"/>
              </a:ext>
            </a:extLst>
          </p:cNvPr>
          <p:cNvSpPr/>
          <p:nvPr/>
        </p:nvSpPr>
        <p:spPr>
          <a:xfrm>
            <a:off x="163231" y="3947789"/>
            <a:ext cx="1108970" cy="791681"/>
          </a:xfrm>
          <a:prstGeom prst="wedgeRectCallout">
            <a:avLst>
              <a:gd name="adj1" fmla="val 39724"/>
              <a:gd name="adj2" fmla="val -125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Retrieve</a:t>
            </a:r>
            <a:r>
              <a:rPr lang="nl-NL" sz="1050" dirty="0"/>
              <a:t> </a:t>
            </a:r>
            <a:r>
              <a:rPr lang="nl-NL" sz="1050" dirty="0" err="1"/>
              <a:t>original</a:t>
            </a:r>
            <a:r>
              <a:rPr lang="nl-NL" sz="1050" dirty="0"/>
              <a:t> context </a:t>
            </a:r>
            <a:r>
              <a:rPr lang="nl-NL" sz="1050" dirty="0" err="1"/>
              <a:t>based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07D71544-F7BA-490D-AF4E-B0CEF9B51B4B}"/>
              </a:ext>
            </a:extLst>
          </p:cNvPr>
          <p:cNvSpPr/>
          <p:nvPr/>
        </p:nvSpPr>
        <p:spPr>
          <a:xfrm>
            <a:off x="2391813" y="3973656"/>
            <a:ext cx="1108970" cy="791681"/>
          </a:xfrm>
          <a:prstGeom prst="wedgeRectCallout">
            <a:avLst>
              <a:gd name="adj1" fmla="val -47707"/>
              <a:gd name="adj2" fmla="val -12231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Store </a:t>
            </a:r>
            <a:r>
              <a:rPr lang="nl-NL" sz="1050" dirty="0" err="1"/>
              <a:t>current</a:t>
            </a:r>
            <a:r>
              <a:rPr lang="nl-NL" sz="1050" dirty="0"/>
              <a:t> context </a:t>
            </a:r>
            <a:r>
              <a:rPr lang="nl-NL" sz="1050" dirty="0" err="1"/>
              <a:t>associated</a:t>
            </a:r>
            <a:r>
              <a:rPr lang="nl-NL" sz="1050" dirty="0"/>
              <a:t> </a:t>
            </a:r>
            <a:r>
              <a:rPr lang="nl-NL" sz="1050" dirty="0" err="1"/>
              <a:t>with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1447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32099E-6 L -0.05157 -0.00309 " pathEditMode="relative" rAng="0" ptsTypes="AA">
                                      <p:cBhvr>
                                        <p:cTn id="60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4" grpId="0" animBg="1"/>
      <p:bldP spid="9" grpId="0" animBg="1"/>
      <p:bldP spid="12" grpId="0" animBg="1"/>
      <p:bldP spid="14" grpId="0" animBg="1"/>
      <p:bldP spid="25" grpId="0" animBg="1"/>
      <p:bldP spid="27" grpId="0" animBg="1"/>
      <p:bldP spid="31" grpId="0" animBg="1"/>
      <p:bldP spid="42" grpId="0" animBg="1"/>
      <p:bldP spid="43" grpId="0" animBg="1"/>
      <p:bldP spid="44" grpId="0" animBg="1"/>
      <p:bldP spid="48" grpId="0" animBg="1"/>
      <p:bldP spid="52" grpId="0" animBg="1"/>
      <p:bldP spid="53" grpId="0" animBg="1"/>
      <p:bldP spid="57" grpId="0" animBg="1"/>
      <p:bldP spid="29" grpId="0" animBg="1"/>
      <p:bldP spid="45" grpId="0" animBg="1"/>
      <p:bldP spid="37" grpId="0" animBg="1"/>
      <p:bldP spid="56" grpId="0" animBg="1"/>
      <p:bldP spid="59" grpId="0" animBg="1"/>
      <p:bldP spid="60" grpId="0" animBg="1"/>
      <p:bldP spid="6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r>
              <a:rPr lang="nl-NL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distancing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nl-NL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purl.org/dc/terms/"/>
    <ds:schemaRef ds:uri="c4a3eb09-d3f0-4928-b094-498861f3a0e3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9690</TotalTime>
  <Words>5045</Words>
  <Application>Microsoft Office PowerPoint</Application>
  <PresentationFormat>On-screen Show (16:9)</PresentationFormat>
  <Paragraphs>1114</Paragraphs>
  <Slides>111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Arial</vt:lpstr>
      <vt:lpstr>Arial Unicode MS</vt:lpstr>
      <vt:lpstr>Calibri</vt:lpstr>
      <vt:lpstr>Trebuchet MS Bold</vt:lpstr>
      <vt:lpstr>Lucida Console</vt:lpstr>
      <vt:lpstr>2_Office-thema</vt:lpstr>
      <vt:lpstr>Introducing Apache Kafka  The Event Fabric    tying everything together</vt:lpstr>
      <vt:lpstr>Lucas Jellema Architect / Developer  1994 started in IT at Oracle  2002 joined AMIS | Conclusion Currently CTO &amp; Solution Architect </vt:lpstr>
      <vt:lpstr>Overview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Overview</vt:lpstr>
      <vt:lpstr>PowerPoint Presentation</vt:lpstr>
      <vt:lpstr>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PowerPoint Presentation</vt:lpstr>
      <vt:lpstr>Overview</vt:lpstr>
      <vt:lpstr>Lab 2 – Programmatic interaction with Apache Kafka</vt:lpstr>
      <vt:lpstr>Overview</vt:lpstr>
      <vt:lpstr>Eneco – Utility company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CQRS</vt:lpstr>
      <vt:lpstr>CQRS</vt:lpstr>
      <vt:lpstr>Same Data, Multiple – different – Usage Scenarios</vt:lpstr>
      <vt:lpstr>CQRS: Command Query Responsibility Segregation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from many sources – Debezium, Kafka Connect, Apache Kafka</vt:lpstr>
      <vt:lpstr>iPaaS (Cloud) Adapters for SaaS &amp; Platform</vt:lpstr>
      <vt:lpstr>JIT vs AOT</vt:lpstr>
      <vt:lpstr>JIT vs AOT Data Integration</vt:lpstr>
      <vt:lpstr>Backend For Frontend</vt:lpstr>
      <vt:lpstr>CQRS =&gt; Data Backend For Frontend:  Optimized data set for special use case</vt:lpstr>
      <vt:lpstr>PowerPoint Presentation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PowerPoint Presentation</vt:lpstr>
      <vt:lpstr>Overview</vt:lpstr>
      <vt:lpstr>Lab 3 – DIY CQRS</vt:lpstr>
      <vt:lpstr>Overview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Demo – Maintaining Derived Data in Bounded Context using Data Change Events communicated cross cloud over Kafka </vt:lpstr>
      <vt:lpstr>Workflow and Choreography</vt:lpstr>
      <vt:lpstr>Approaches</vt:lpstr>
      <vt:lpstr>Collaboration on Microservice Terms</vt:lpstr>
      <vt:lpstr>Asynchronous conversation between microservices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Select Running Count  from &lt;stream of tweet events&gt;</vt:lpstr>
      <vt:lpstr>Continuous Queries on Streaming Data</vt:lpstr>
      <vt:lpstr>Alternatives for Apache Kafka’s  Distributed Streaming Event Platform</vt:lpstr>
      <vt:lpstr>Managed Kafka (-like) Cloud Offering</vt:lpstr>
      <vt:lpstr>PowerPoint Presentation</vt:lpstr>
      <vt:lpstr>Summary</vt:lpstr>
      <vt:lpstr>Overview</vt:lpstr>
      <vt:lpstr>Lab 4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107</cp:revision>
  <dcterms:created xsi:type="dcterms:W3CDTF">2015-09-09T07:34:14Z</dcterms:created>
  <dcterms:modified xsi:type="dcterms:W3CDTF">2020-04-15T15:56:56Z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